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lear Sans Thin" charset="1" panose="020B0203030202020304"/>
      <p:regular r:id="rId10"/>
    </p:embeddedFont>
    <p:embeddedFont>
      <p:font typeface="Clear Sans Thin Bold" charset="1" panose="020B0303030202020304"/>
      <p:regular r:id="rId11"/>
    </p:embeddedFont>
    <p:embeddedFont>
      <p:font typeface="Clear Sans Regular" charset="1" panose="020B0503030202020304"/>
      <p:regular r:id="rId12"/>
    </p:embeddedFont>
    <p:embeddedFont>
      <p:font typeface="Clear Sans Regular Bold" charset="1" panose="020B0603030202020304"/>
      <p:regular r:id="rId13"/>
    </p:embeddedFont>
    <p:embeddedFont>
      <p:font typeface="Clear Sans Regular Italics" charset="1" panose="020B0503030202090304"/>
      <p:regular r:id="rId14"/>
    </p:embeddedFont>
    <p:embeddedFont>
      <p:font typeface="Clear Sans Regular Bold Italics" charset="1" panose="020B0603030202090304"/>
      <p:regular r:id="rId15"/>
    </p:embeddedFont>
    <p:embeddedFont>
      <p:font typeface="Michroma" charset="1" panose="0000000000000000000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jpeg" Type="http://schemas.openxmlformats.org/officeDocument/2006/relationships/image"/><Relationship Id="rId4" Target="../media/image2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1.jpeg" Type="http://schemas.openxmlformats.org/officeDocument/2006/relationships/image"/><Relationship Id="rId4" Target="../media/image2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3.jpeg" Type="http://schemas.openxmlformats.org/officeDocument/2006/relationships/image"/><Relationship Id="rId4" Target="../media/image24.jpeg" Type="http://schemas.openxmlformats.org/officeDocument/2006/relationships/image"/><Relationship Id="rId5" Target="../media/image25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jpeg" Type="http://schemas.openxmlformats.org/officeDocument/2006/relationships/image"/><Relationship Id="rId4" Target="../media/image6.jpeg" Type="http://schemas.openxmlformats.org/officeDocument/2006/relationships/image"/><Relationship Id="rId5" Target="../media/image7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Relationship Id="rId3" Target="../media/image13.jpe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6.jpeg" Type="http://schemas.openxmlformats.org/officeDocument/2006/relationships/image"/><Relationship Id="rId4" Target="../media/image17.jpeg" Type="http://schemas.openxmlformats.org/officeDocument/2006/relationships/image"/><Relationship Id="rId5" Target="../media/image1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70987">
            <a:off x="-1297284" y="3618850"/>
            <a:ext cx="19791454" cy="602769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028700" y="752475"/>
            <a:ext cx="11417784" cy="3337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199"/>
              </a:lnSpc>
            </a:pPr>
            <a:r>
              <a:rPr lang="en-US" sz="10999">
                <a:solidFill>
                  <a:srgbClr val="FFFFFF"/>
                </a:solidFill>
                <a:latin typeface="Michroma"/>
              </a:rPr>
              <a:t>Sierralane Architects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51604" y="504825"/>
            <a:ext cx="2007696" cy="205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6800"/>
              </a:lnSpc>
              <a:spcBef>
                <a:spcPct val="0"/>
              </a:spcBef>
            </a:pPr>
            <a:r>
              <a:rPr lang="en-US" sz="12000" spc="-1380">
                <a:solidFill>
                  <a:srgbClr val="FFFFFF"/>
                </a:solidFill>
                <a:latin typeface="Clear Sans Regular Bold"/>
              </a:rPr>
              <a:t>01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535915" y="8429657"/>
            <a:ext cx="2723385" cy="828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lear Sans Regular"/>
              </a:rPr>
              <a:t>Building dreams since 1995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515590">
            <a:off x="-850332" y="-3908080"/>
            <a:ext cx="19635939" cy="713162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208963">
            <a:off x="-912937" y="6540493"/>
            <a:ext cx="19635939" cy="713162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7244361" y="2432305"/>
            <a:ext cx="11246222" cy="5422390"/>
            <a:chOff x="0" y="0"/>
            <a:chExt cx="14994962" cy="7229853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/>
            <a:srcRect l="4300" t="0" r="4300" b="0"/>
            <a:stretch>
              <a:fillRect/>
            </a:stretch>
          </p:blipFill>
          <p:spPr>
            <a:xfrm>
              <a:off x="0" y="0"/>
              <a:ext cx="9911975" cy="7229853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2007" t="0" r="2007" b="0"/>
            <a:stretch>
              <a:fillRect/>
            </a:stretch>
          </p:blipFill>
          <p:spPr>
            <a:xfrm>
              <a:off x="10038975" y="0"/>
              <a:ext cx="4955987" cy="7229853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1028700" y="5282175"/>
            <a:ext cx="5406428" cy="2572520"/>
            <a:chOff x="0" y="0"/>
            <a:chExt cx="7208571" cy="343002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7208571" cy="619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ichroma"/>
                </a:rPr>
                <a:t>Commercial projects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218408"/>
              <a:ext cx="7208571" cy="2211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lear Sans Thin"/>
                </a:rPr>
                <a:t>It is mostly presented before an audience. It serves a variety of purposes, making presentations powerful tools for convincing and teaching.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0033" y="343809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4999"/>
          </a:blip>
          <a:srcRect l="0" t="0" r="0" b="0"/>
          <a:stretch>
            <a:fillRect/>
          </a:stretch>
        </p:blipFill>
        <p:spPr>
          <a:xfrm flipH="false" flipV="false" rot="0">
            <a:off x="-413295" y="-241802"/>
            <a:ext cx="19114591" cy="1077060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945186" y="1028700"/>
            <a:ext cx="7844396" cy="8229600"/>
            <a:chOff x="0" y="0"/>
            <a:chExt cx="10459195" cy="109728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0" t="30556" r="0" b="30556"/>
            <a:stretch>
              <a:fillRect/>
            </a:stretch>
          </p:blipFill>
          <p:spPr>
            <a:xfrm>
              <a:off x="0" y="0"/>
              <a:ext cx="10459195" cy="54229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0" t="11113" r="0" b="11113"/>
            <a:stretch>
              <a:fillRect/>
            </a:stretch>
          </p:blipFill>
          <p:spPr>
            <a:xfrm>
              <a:off x="0" y="5549900"/>
              <a:ext cx="10459195" cy="5422900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12049104" y="3657772"/>
            <a:ext cx="4878357" cy="2971456"/>
            <a:chOff x="0" y="0"/>
            <a:chExt cx="6504476" cy="3961942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6504476" cy="619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ichroma"/>
                </a:rPr>
                <a:t>Restoration projects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189005"/>
              <a:ext cx="6504476" cy="2772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lear Sans Thin"/>
                </a:rPr>
                <a:t>It is mostly presented before an audience. It serves a variety of purposes, making presentations powerful tools for convincing and teaching.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0033" y="343809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11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-328897" y="7522590"/>
            <a:ext cx="3160731" cy="3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lear Sans Thin Bold"/>
              </a:rPr>
              <a:t>Architecture Presentation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89000"/>
          </a:blip>
          <a:srcRect l="0" t="0" r="0" b="0"/>
          <a:stretch>
            <a:fillRect/>
          </a:stretch>
        </p:blipFill>
        <p:spPr>
          <a:xfrm flipH="false" flipV="false" rot="7954832">
            <a:off x="-2478259" y="-1496871"/>
            <a:ext cx="19635939" cy="713162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28009" t="0" r="28009" b="0"/>
            <a:stretch>
              <a:fillRect/>
            </a:stretch>
          </p:blipFill>
          <p:spPr>
            <a:xfrm>
              <a:off x="0" y="0"/>
              <a:ext cx="6032500" cy="13716000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20404" t="0" r="20404" b="0"/>
            <a:stretch>
              <a:fillRect/>
            </a:stretch>
          </p:blipFill>
          <p:spPr>
            <a:xfrm>
              <a:off x="6159500" y="0"/>
              <a:ext cx="6032500" cy="6794500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12456" r="0" b="12456"/>
            <a:stretch>
              <a:fillRect/>
            </a:stretch>
          </p:blipFill>
          <p:spPr>
            <a:xfrm>
              <a:off x="6159500" y="6921500"/>
              <a:ext cx="6032500" cy="67945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3370414" y="3489759"/>
            <a:ext cx="4572193" cy="3307483"/>
            <a:chOff x="0" y="0"/>
            <a:chExt cx="6096257" cy="4409977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57150"/>
              <a:ext cx="6096257" cy="12766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Michroma"/>
                </a:rPr>
                <a:t>Renovation projects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37041"/>
              <a:ext cx="6096257" cy="27729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lear Sans Thin"/>
                </a:rPr>
                <a:t>It is mostly presented before an audience. It serves a variety of purposes, making presentations powerful tools for convincing and teaching.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610033" y="343809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12</a:t>
            </a:r>
          </a:p>
        </p:txBody>
      </p:sp>
      <p:sp>
        <p:nvSpPr>
          <p:cNvPr name="TextBox 11" id="11"/>
          <p:cNvSpPr txBox="true"/>
          <p:nvPr/>
        </p:nvSpPr>
        <p:spPr>
          <a:xfrm rot="-5400000">
            <a:off x="-328897" y="7522590"/>
            <a:ext cx="3160731" cy="3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lear Sans Thin Bold"/>
              </a:rPr>
              <a:t>Architecture Presentation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170987">
            <a:off x="-2861211" y="27887"/>
            <a:ext cx="21362695" cy="6506228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945186" y="0"/>
            <a:ext cx="14314114" cy="6562001"/>
            <a:chOff x="0" y="0"/>
            <a:chExt cx="19085485" cy="8749335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13953" t="0" r="13953" b="0"/>
            <a:stretch>
              <a:fillRect/>
            </a:stretch>
          </p:blipFill>
          <p:spPr>
            <a:xfrm>
              <a:off x="0" y="0"/>
              <a:ext cx="9479243" cy="8749335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13163" t="0" r="13163" b="0"/>
            <a:stretch>
              <a:fillRect/>
            </a:stretch>
          </p:blipFill>
          <p:spPr>
            <a:xfrm>
              <a:off x="9606243" y="0"/>
              <a:ext cx="9479243" cy="8749335"/>
            </a:xfrm>
            <a:prstGeom prst="rect">
              <a:avLst/>
            </a:prstGeom>
          </p:spPr>
        </p:pic>
      </p:grpSp>
      <p:grpSp>
        <p:nvGrpSpPr>
          <p:cNvPr name="Group 6" id="6"/>
          <p:cNvGrpSpPr/>
          <p:nvPr/>
        </p:nvGrpSpPr>
        <p:grpSpPr>
          <a:xfrm rot="0">
            <a:off x="2945186" y="7383813"/>
            <a:ext cx="14314114" cy="1476523"/>
            <a:chOff x="0" y="0"/>
            <a:chExt cx="19085485" cy="196869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19085485" cy="61947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Michroma"/>
                </a:rPr>
                <a:t>Featured projects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879716"/>
              <a:ext cx="19085485" cy="1088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  <a:spcBef>
                  <a:spcPct val="0"/>
                </a:spcBef>
              </a:pPr>
              <a:r>
                <a:rPr lang="en-US" sz="2399">
                  <a:solidFill>
                    <a:srgbClr val="FFFFFF"/>
                  </a:solidFill>
                  <a:latin typeface="Clear Sans Thin"/>
                </a:rPr>
                <a:t>It is mostly presented before an audience. It serves a variety of purposes, making presentations powerful tools for convincing and teaching.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10033" y="343809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13</a:t>
            </a:r>
          </a:p>
        </p:txBody>
      </p:sp>
      <p:sp>
        <p:nvSpPr>
          <p:cNvPr name="TextBox 10" id="10"/>
          <p:cNvSpPr txBox="true"/>
          <p:nvPr/>
        </p:nvSpPr>
        <p:spPr>
          <a:xfrm rot="-5400000">
            <a:off x="-328897" y="7522590"/>
            <a:ext cx="3160731" cy="3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lear Sans Thin Bold"/>
              </a:rPr>
              <a:t>Architecture Presentation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4999"/>
          </a:blip>
          <a:srcRect l="0" t="0" r="0" b="0"/>
          <a:stretch>
            <a:fillRect/>
          </a:stretch>
        </p:blipFill>
        <p:spPr>
          <a:xfrm flipH="false" flipV="false" rot="0">
            <a:off x="-413295" y="-241802"/>
            <a:ext cx="19114591" cy="1077060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980033" y="2318388"/>
            <a:ext cx="1087880" cy="108788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3980033" y="4599560"/>
            <a:ext cx="1087880" cy="108788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3980033" y="6880732"/>
            <a:ext cx="1087880" cy="108788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610033" y="343809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-328897" y="7522590"/>
            <a:ext cx="3160731" cy="3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lear Sans Thin Bold"/>
              </a:rPr>
              <a:t>Architecture Presentation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00451" y="4414471"/>
            <a:ext cx="4216612" cy="145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Michroma"/>
              </a:rPr>
              <a:t>FOLLOW</a:t>
            </a:r>
          </a:p>
          <a:p>
            <a:pPr algn="r">
              <a:lnSpc>
                <a:spcPts val="5759"/>
              </a:lnSpc>
              <a:spcBef>
                <a:spcPct val="0"/>
              </a:spcBef>
            </a:pPr>
            <a:r>
              <a:rPr lang="en-US" sz="4799">
                <a:solidFill>
                  <a:srgbClr val="FFFFFF"/>
                </a:solidFill>
                <a:latin typeface="Michroma"/>
              </a:rPr>
              <a:t> US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5867933" y="2375651"/>
            <a:ext cx="5560798" cy="973354"/>
            <a:chOff x="0" y="0"/>
            <a:chExt cx="7414398" cy="129780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7414398" cy="561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Clear Sans Thin Bold"/>
                </a:rPr>
                <a:t>FACEBOOK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828435"/>
              <a:ext cx="7414398" cy="469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communication tools.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867933" y="4599560"/>
            <a:ext cx="5560798" cy="973354"/>
            <a:chOff x="0" y="0"/>
            <a:chExt cx="7414398" cy="129780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7414398" cy="561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Clear Sans Thin Bold"/>
                </a:rPr>
                <a:t>INSTAGRAM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828435"/>
              <a:ext cx="7414398" cy="469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communication tools.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867933" y="6937995"/>
            <a:ext cx="5560798" cy="973354"/>
            <a:chOff x="0" y="0"/>
            <a:chExt cx="7414398" cy="129780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7414398" cy="561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Clear Sans Thin Bold"/>
                </a:rPr>
                <a:t>YOUTUBE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828435"/>
              <a:ext cx="7414398" cy="469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communication tools.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874804" y="6325294"/>
            <a:ext cx="19791454" cy="602769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058077">
            <a:off x="-3421612" y="-1985145"/>
            <a:ext cx="19791454" cy="602769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610033" y="343809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15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967584" y="6883903"/>
            <a:ext cx="4438104" cy="3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lear Sans Thin Bold"/>
              </a:rPr>
              <a:t>Architecture Presentation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70000"/>
          </a:blip>
          <a:srcRect l="26266" t="0" r="26266" b="0"/>
          <a:stretch>
            <a:fillRect/>
          </a:stretch>
        </p:blipFill>
        <p:spPr>
          <a:xfrm flipH="false" flipV="false" rot="0">
            <a:off x="3056056" y="0"/>
            <a:ext cx="7421716" cy="1042377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4381329" y="4064615"/>
            <a:ext cx="4762671" cy="216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Michroma"/>
              </a:rPr>
              <a:t>How we work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1711195" y="2766255"/>
            <a:ext cx="5199107" cy="4754491"/>
            <a:chOff x="0" y="0"/>
            <a:chExt cx="6932142" cy="633932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96191"/>
              <a:ext cx="6932142" cy="469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www.reallygreatsite.com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6932142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WEBSITE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333071"/>
              <a:ext cx="6932142" cy="469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hello@reallygreatsite.com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2546405"/>
              <a:ext cx="6932142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EMAIL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869951"/>
              <a:ext cx="6932142" cy="469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123-456-7890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5083285"/>
              <a:ext cx="6932142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CONTACT NUMBER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28475">
            <a:off x="-487470" y="2690440"/>
            <a:ext cx="16025520" cy="5820343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rcRect l="45582" t="0" r="1460" b="0"/>
          <a:stretch>
            <a:fillRect/>
          </a:stretch>
        </p:blipFill>
        <p:spPr>
          <a:xfrm flipH="false" flipV="false" rot="0">
            <a:off x="3690804" y="1028700"/>
            <a:ext cx="6537241" cy="8229600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1692370" y="3593669"/>
            <a:ext cx="5566930" cy="3099661"/>
            <a:chOff x="0" y="0"/>
            <a:chExt cx="7422573" cy="4132882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9525"/>
              <a:ext cx="7422573" cy="14416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8640"/>
                </a:lnSpc>
                <a:spcBef>
                  <a:spcPct val="0"/>
                </a:spcBef>
              </a:pPr>
              <a:r>
                <a:rPr lang="en-US" sz="7200">
                  <a:solidFill>
                    <a:srgbClr val="FFFFFF"/>
                  </a:solidFill>
                  <a:latin typeface="Michroma"/>
                </a:rPr>
                <a:t>About us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921263"/>
              <a:ext cx="7422573" cy="22116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lear Sans Thin"/>
                </a:rPr>
                <a:t>Presentations are communication tools that can be used as demonstrations, lectures, speeches, reports, and more. It is mostly presented before an audience. 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10033" y="296184"/>
            <a:ext cx="2007696" cy="2058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800"/>
              </a:lnSpc>
              <a:spcBef>
                <a:spcPct val="0"/>
              </a:spcBef>
            </a:pPr>
            <a:r>
              <a:rPr lang="en-US" sz="12000" spc="-1380">
                <a:solidFill>
                  <a:srgbClr val="FFFFFF"/>
                </a:solidFill>
                <a:latin typeface="Clear Sans Regular Bold"/>
              </a:rPr>
              <a:t>02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328897" y="7522590"/>
            <a:ext cx="3160731" cy="3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lear Sans Thin Bold"/>
              </a:rPr>
              <a:t>Architecture Presentation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194700" y="929901"/>
            <a:ext cx="10064600" cy="8328399"/>
            <a:chOff x="0" y="0"/>
            <a:chExt cx="13419467" cy="1110453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40000"/>
            </a:blip>
            <a:srcRect l="31168" t="0" r="13942" b="0"/>
            <a:stretch>
              <a:fillRect/>
            </a:stretch>
          </p:blipFill>
          <p:spPr>
            <a:xfrm>
              <a:off x="0" y="0"/>
              <a:ext cx="4388489" cy="11104532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40000"/>
            </a:blip>
            <a:srcRect l="21628" t="0" r="19091" b="0"/>
            <a:stretch>
              <a:fillRect/>
            </a:stretch>
          </p:blipFill>
          <p:spPr>
            <a:xfrm>
              <a:off x="4515489" y="0"/>
              <a:ext cx="4388489" cy="11104532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alphaModFix amt="40000"/>
            </a:blip>
            <a:srcRect l="16136" t="0" r="31170" b="0"/>
            <a:stretch>
              <a:fillRect/>
            </a:stretch>
          </p:blipFill>
          <p:spPr>
            <a:xfrm>
              <a:off x="9030978" y="0"/>
              <a:ext cx="4388489" cy="11104532"/>
            </a:xfrm>
            <a:prstGeom prst="rect">
              <a:avLst/>
            </a:prstGeom>
          </p:spPr>
        </p:pic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5">
            <a:alphaModFix amt="90000"/>
          </a:blip>
          <a:srcRect l="0" t="0" r="0" b="0"/>
          <a:stretch>
            <a:fillRect/>
          </a:stretch>
        </p:blipFill>
        <p:spPr>
          <a:xfrm flipH="false" flipV="false" rot="96296">
            <a:off x="-4076719" y="-2686299"/>
            <a:ext cx="8760196" cy="885050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610033" y="343809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03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626951" y="7224536"/>
            <a:ext cx="3756838" cy="3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lear Sans Thin Bold"/>
              </a:rPr>
              <a:t>Architecture 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35856" y="3519438"/>
            <a:ext cx="3634079" cy="21672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Michroma"/>
              </a:rPr>
              <a:t>The firm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709957" y="6840742"/>
            <a:ext cx="2382470" cy="1339356"/>
            <a:chOff x="0" y="0"/>
            <a:chExt cx="3176627" cy="178580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316438"/>
              <a:ext cx="3176627" cy="469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Principal Architect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3176627" cy="103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CHANNING PETERSON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035765" y="6840742"/>
            <a:ext cx="2382470" cy="1339356"/>
            <a:chOff x="0" y="0"/>
            <a:chExt cx="3176627" cy="178580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316438"/>
              <a:ext cx="3176627" cy="469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Senior Architect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3176627" cy="103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OAKLEY HOOVERS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416771" y="6840742"/>
            <a:ext cx="2382470" cy="1339356"/>
            <a:chOff x="0" y="0"/>
            <a:chExt cx="3176627" cy="1785807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1316438"/>
              <a:ext cx="3176627" cy="4693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Project Manager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0"/>
              <a:ext cx="3176627" cy="10404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SCOUT</a:t>
              </a:r>
            </a:p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YORK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-8100000">
            <a:off x="-5381029" y="-4052323"/>
            <a:ext cx="8760196" cy="8850507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446766" y="2938462"/>
            <a:ext cx="13667586" cy="6195597"/>
            <a:chOff x="0" y="0"/>
            <a:chExt cx="18223448" cy="8260796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>
              <a:alphaModFix amt="30000"/>
            </a:blip>
            <a:srcRect l="0" t="21500" r="0" b="923"/>
            <a:stretch>
              <a:fillRect/>
            </a:stretch>
          </p:blipFill>
          <p:spPr>
            <a:xfrm>
              <a:off x="0" y="0"/>
              <a:ext cx="5989816" cy="8260796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>
              <a:alphaModFix amt="30000"/>
            </a:blip>
            <a:srcRect l="0" t="4028" r="0" b="4028"/>
            <a:stretch>
              <a:fillRect/>
            </a:stretch>
          </p:blipFill>
          <p:spPr>
            <a:xfrm>
              <a:off x="6116816" y="0"/>
              <a:ext cx="5989816" cy="8260796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>
              <a:alphaModFix amt="30000"/>
            </a:blip>
            <a:srcRect l="6254" t="0" r="6254" b="0"/>
            <a:stretch>
              <a:fillRect/>
            </a:stretch>
          </p:blipFill>
          <p:spPr>
            <a:xfrm>
              <a:off x="12233632" y="0"/>
              <a:ext cx="5989816" cy="8260796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10033" y="343809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04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805932" y="7045556"/>
            <a:ext cx="4114800" cy="3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lear Sans Thin Bold"/>
              </a:rPr>
              <a:t>Architecture 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581799" y="1166441"/>
            <a:ext cx="11167675" cy="6366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  <a:spcBef>
                <a:spcPct val="0"/>
              </a:spcBef>
            </a:pPr>
            <a:r>
              <a:rPr lang="en-US" sz="4200">
                <a:solidFill>
                  <a:srgbClr val="FFFFFF"/>
                </a:solidFill>
                <a:latin typeface="Michroma"/>
              </a:rPr>
              <a:t>AWARDS AND RECOGNITION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4044481" y="5438160"/>
            <a:ext cx="3334983" cy="1318820"/>
            <a:chOff x="0" y="0"/>
            <a:chExt cx="4446645" cy="1758426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796191"/>
              <a:ext cx="4446645" cy="962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 tools that can be used as lectures.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525"/>
              <a:ext cx="4446645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AWARD 1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13068" y="5438160"/>
            <a:ext cx="3334983" cy="1318820"/>
            <a:chOff x="0" y="0"/>
            <a:chExt cx="4446645" cy="175842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796191"/>
              <a:ext cx="4446645" cy="962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 tools that can be used as lectures.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9525"/>
              <a:ext cx="4446645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AWARD 1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198685" y="5438160"/>
            <a:ext cx="3334983" cy="1318820"/>
            <a:chOff x="0" y="0"/>
            <a:chExt cx="4446645" cy="1758426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796191"/>
              <a:ext cx="4446645" cy="9622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 tools that can be used as lectures.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4446645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AWARD 1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95931">
            <a:off x="-387062" y="-510760"/>
            <a:ext cx="15990701" cy="580769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0944" y="2101556"/>
            <a:ext cx="8056842" cy="107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40"/>
              </a:lnSpc>
            </a:pPr>
            <a:r>
              <a:rPr lang="en-US" sz="7200">
                <a:solidFill>
                  <a:srgbClr val="FFFFFF"/>
                </a:solidFill>
                <a:latin typeface="Michroma"/>
              </a:rPr>
              <a:t>Services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0033" y="343809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05</a:t>
            </a:r>
          </a:p>
        </p:txBody>
      </p:sp>
      <p:sp>
        <p:nvSpPr>
          <p:cNvPr name="TextBox 5" id="5"/>
          <p:cNvSpPr txBox="true"/>
          <p:nvPr/>
        </p:nvSpPr>
        <p:spPr>
          <a:xfrm rot="-5400000">
            <a:off x="-737657" y="7113831"/>
            <a:ext cx="3978250" cy="3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lear Sans Thin Bold"/>
              </a:rPr>
              <a:t>Architecture Presentation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797322" y="5804248"/>
            <a:ext cx="3606857" cy="2817950"/>
            <a:chOff x="0" y="0"/>
            <a:chExt cx="4809142" cy="375726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1316438"/>
              <a:ext cx="4809142" cy="2440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It is mostly presented before an audience. It serves a variety of purposes, making presentations powerful tools for convincing and teaching.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9525"/>
              <a:ext cx="4809142" cy="103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ARCHITECTURAL AND ENGINEERING DESIGN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8439126" y="5804248"/>
            <a:ext cx="3606857" cy="2817950"/>
            <a:chOff x="0" y="0"/>
            <a:chExt cx="4809142" cy="3757267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316438"/>
              <a:ext cx="4809142" cy="2440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It is mostly presented before an audience. It serves a variety of purposes, making presentations powerful tools for convincing and teaching.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4809142" cy="10309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CONSTRUCTION PROJECT MANAGEMENT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3080930" y="5804248"/>
            <a:ext cx="3606857" cy="2427766"/>
            <a:chOff x="0" y="0"/>
            <a:chExt cx="4809142" cy="323702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96191"/>
              <a:ext cx="4809142" cy="24408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It is mostly presented before an audience. It serves a variety of purposes, making presentations powerful tools for convincing and teaching.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525"/>
              <a:ext cx="4809142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119"/>
                </a:lnSpc>
              </a:pPr>
              <a:r>
                <a:rPr lang="en-US" sz="2599">
                  <a:solidFill>
                    <a:srgbClr val="FFFFFF"/>
                  </a:solidFill>
                  <a:latin typeface="Clear Sans Thin Bold"/>
                </a:rPr>
                <a:t>CONSULTATION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4999"/>
          </a:blip>
          <a:srcRect l="0" t="0" r="0" b="0"/>
          <a:stretch>
            <a:fillRect/>
          </a:stretch>
        </p:blipFill>
        <p:spPr>
          <a:xfrm flipH="false" flipV="false" rot="0">
            <a:off x="-413295" y="-241802"/>
            <a:ext cx="19114591" cy="10770604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3560163" y="4049956"/>
            <a:ext cx="11167675" cy="21870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60"/>
              </a:lnSpc>
              <a:spcBef>
                <a:spcPct val="0"/>
              </a:spcBef>
            </a:pPr>
            <a:r>
              <a:rPr lang="en-US" sz="4800">
                <a:solidFill>
                  <a:srgbClr val="FFFFFF"/>
                </a:solidFill>
                <a:latin typeface="Michroma"/>
              </a:rPr>
              <a:t>"RECOGNIZING THE NEED IS THE PRIMARY CONDITION FOR DESIGN.”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795360" y="8877640"/>
            <a:ext cx="5463940" cy="38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9"/>
              </a:lnSpc>
            </a:pPr>
            <a:r>
              <a:rPr lang="en-US" sz="2599">
                <a:solidFill>
                  <a:srgbClr val="FFFFFF"/>
                </a:solidFill>
                <a:latin typeface="Clear Sans Thin Bold"/>
              </a:rPr>
              <a:t>CHARLES EAMES 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971550"/>
            <a:ext cx="6023771" cy="47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ichroma"/>
              </a:rPr>
              <a:t>Our philosophy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10515590">
            <a:off x="-907506" y="526722"/>
            <a:ext cx="19635939" cy="713162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168359" y="1855635"/>
            <a:ext cx="10280660" cy="1078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  <a:spcBef>
                <a:spcPct val="0"/>
              </a:spcBef>
            </a:pPr>
            <a:r>
              <a:rPr lang="en-US" sz="7200">
                <a:solidFill>
                  <a:srgbClr val="FFFFFF"/>
                </a:solidFill>
                <a:latin typeface="Michroma"/>
              </a:rPr>
              <a:t>How we work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6399357"/>
            <a:ext cx="2336842" cy="2058117"/>
            <a:chOff x="0" y="0"/>
            <a:chExt cx="3115789" cy="2744156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96191"/>
              <a:ext cx="3115789" cy="1947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communication tools that can be used as lectures.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9525"/>
              <a:ext cx="3115789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Clear Sans Thin Bold"/>
                </a:rPr>
                <a:t>PHASE 1</a:t>
              </a: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2171667" y="5370290"/>
            <a:ext cx="181429" cy="181429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02140" y="6895586"/>
            <a:ext cx="2336842" cy="2058117"/>
            <a:chOff x="0" y="0"/>
            <a:chExt cx="3115789" cy="274415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96191"/>
              <a:ext cx="3115789" cy="1947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communication tools that can be used as lectures.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9525"/>
              <a:ext cx="3115789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Clear Sans Thin Bold"/>
                </a:rPr>
                <a:t>PHASE 2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7975579" y="6399357"/>
            <a:ext cx="2336842" cy="2058117"/>
            <a:chOff x="0" y="0"/>
            <a:chExt cx="3115789" cy="2744156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796191"/>
              <a:ext cx="3115789" cy="1947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communication tools that can be used as lectures.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9525"/>
              <a:ext cx="3115789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Clear Sans Thin Bold"/>
                </a:rPr>
                <a:t>PHASE 3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449019" y="5866528"/>
            <a:ext cx="2336842" cy="2058117"/>
            <a:chOff x="0" y="0"/>
            <a:chExt cx="3115789" cy="2744156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796191"/>
              <a:ext cx="3115789" cy="1947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communication tools that can be used as lectures.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9525"/>
              <a:ext cx="3115789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Clear Sans Thin Bold"/>
                </a:rPr>
                <a:t>PHASE 4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922458" y="6399357"/>
            <a:ext cx="2336842" cy="2058117"/>
            <a:chOff x="0" y="0"/>
            <a:chExt cx="3115789" cy="2744156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796191"/>
              <a:ext cx="3115789" cy="1947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communication tools that can be used as lectures.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9525"/>
              <a:ext cx="3115789" cy="51072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600">
                  <a:solidFill>
                    <a:srgbClr val="FFFFFF"/>
                  </a:solidFill>
                  <a:latin typeface="Clear Sans Thin Bold"/>
                </a:rPr>
                <a:t>PHASE 5</a:t>
              </a:r>
            </a:p>
          </p:txBody>
        </p:sp>
      </p:grpSp>
      <p:grpSp>
        <p:nvGrpSpPr>
          <p:cNvPr name="Group 21" id="21"/>
          <p:cNvGrpSpPr>
            <a:grpSpLocks noChangeAspect="true"/>
          </p:cNvGrpSpPr>
          <p:nvPr/>
        </p:nvGrpSpPr>
        <p:grpSpPr>
          <a:xfrm rot="0">
            <a:off x="5579846" y="5878294"/>
            <a:ext cx="181429" cy="181429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9144000" y="5370290"/>
            <a:ext cx="181429" cy="181429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5" id="25"/>
          <p:cNvGrpSpPr>
            <a:grpSpLocks noChangeAspect="true"/>
          </p:cNvGrpSpPr>
          <p:nvPr/>
        </p:nvGrpSpPr>
        <p:grpSpPr>
          <a:xfrm rot="0">
            <a:off x="12526725" y="4767031"/>
            <a:ext cx="181429" cy="181429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27" id="27"/>
          <p:cNvGrpSpPr>
            <a:grpSpLocks noChangeAspect="true"/>
          </p:cNvGrpSpPr>
          <p:nvPr/>
        </p:nvGrpSpPr>
        <p:grpSpPr>
          <a:xfrm rot="0">
            <a:off x="16000165" y="4996085"/>
            <a:ext cx="181429" cy="181429"/>
            <a:chOff x="0" y="0"/>
            <a:chExt cx="6350000" cy="6350000"/>
          </a:xfrm>
        </p:grpSpPr>
        <p:sp>
          <p:nvSpPr>
            <p:cNvPr name="Freeform 28" id="2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5384814" y="1251375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07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10033" y="343809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08</a:t>
            </a:r>
          </a:p>
        </p:txBody>
      </p:sp>
      <p:sp>
        <p:nvSpPr>
          <p:cNvPr name="TextBox 3" id="3"/>
          <p:cNvSpPr txBox="true"/>
          <p:nvPr/>
        </p:nvSpPr>
        <p:spPr>
          <a:xfrm rot="-5400000">
            <a:off x="-836992" y="7014495"/>
            <a:ext cx="4176920" cy="3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FFFFFF"/>
                </a:solidFill>
                <a:latin typeface="Clear Sans Thin Bold"/>
              </a:rPr>
              <a:t>Architecture Presentation</a:t>
            </a:r>
          </a:p>
        </p:txBody>
      </p:sp>
      <p:sp>
        <p:nvSpPr>
          <p:cNvPr name="TextBox 4" id="4"/>
          <p:cNvSpPr txBox="true"/>
          <p:nvPr/>
        </p:nvSpPr>
        <p:spPr>
          <a:xfrm rot="5400000">
            <a:off x="12454576" y="4125898"/>
            <a:ext cx="7652456" cy="1458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59"/>
              </a:lnSpc>
            </a:pPr>
            <a:r>
              <a:rPr lang="en-US" sz="4800">
                <a:solidFill>
                  <a:srgbClr val="FFFFFF"/>
                </a:solidFill>
                <a:latin typeface="Michroma"/>
              </a:rPr>
              <a:t>CLIENT TESTIMONIALS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2970511" y="1028700"/>
            <a:ext cx="11218272" cy="8105359"/>
            <a:chOff x="0" y="0"/>
            <a:chExt cx="14957696" cy="10807145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2">
              <a:alphaModFix amt="40000"/>
            </a:blip>
            <a:srcRect l="13718" t="0" r="13718" b="0"/>
            <a:stretch>
              <a:fillRect/>
            </a:stretch>
          </p:blipFill>
          <p:spPr>
            <a:xfrm>
              <a:off x="0" y="0"/>
              <a:ext cx="4901232" cy="10807145"/>
            </a:xfrm>
            <a:prstGeom prst="rect">
              <a:avLst/>
            </a:prstGeom>
          </p:spPr>
        </p:pic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3">
              <a:alphaModFix amt="40000"/>
            </a:blip>
            <a:srcRect l="18248" t="0" r="18248" b="0"/>
            <a:stretch>
              <a:fillRect/>
            </a:stretch>
          </p:blipFill>
          <p:spPr>
            <a:xfrm>
              <a:off x="5028232" y="0"/>
              <a:ext cx="4901232" cy="10807145"/>
            </a:xfrm>
            <a:prstGeom prst="rect">
              <a:avLst/>
            </a:prstGeom>
          </p:spPr>
        </p:pic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4">
              <a:alphaModFix amt="40000"/>
            </a:blip>
            <a:srcRect l="15986" t="0" r="15986" b="0"/>
            <a:stretch>
              <a:fillRect/>
            </a:stretch>
          </p:blipFill>
          <p:spPr>
            <a:xfrm>
              <a:off x="10056464" y="0"/>
              <a:ext cx="4901232" cy="10807145"/>
            </a:xfrm>
            <a:prstGeom prst="rect">
              <a:avLst/>
            </a:prstGeom>
          </p:spPr>
        </p:pic>
      </p:grpSp>
      <p:grpSp>
        <p:nvGrpSpPr>
          <p:cNvPr name="Group 9" id="9"/>
          <p:cNvGrpSpPr/>
          <p:nvPr/>
        </p:nvGrpSpPr>
        <p:grpSpPr>
          <a:xfrm rot="0">
            <a:off x="3617665" y="5557535"/>
            <a:ext cx="2574970" cy="2518181"/>
            <a:chOff x="0" y="0"/>
            <a:chExt cx="3433293" cy="335757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710263"/>
              <a:ext cx="3433293" cy="527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lear Sans Thin"/>
                </a:rPr>
                <a:t>Home owner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0"/>
              <a:ext cx="3433293" cy="561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Clear Sans Thin Bold"/>
                </a:rPr>
                <a:t>SHAY WILDER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09610"/>
              <a:ext cx="3433293" cy="1947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communication tools that can be used as lectures.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292162" y="5557535"/>
            <a:ext cx="2574970" cy="2990510"/>
            <a:chOff x="0" y="0"/>
            <a:chExt cx="3433293" cy="3987347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1271582"/>
              <a:ext cx="3433293" cy="10889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lear Sans Thin"/>
                </a:rPr>
                <a:t>Commercial space owner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0"/>
              <a:ext cx="3433293" cy="112263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Clear Sans Thin Bold"/>
                </a:rPr>
                <a:t>AZARIAH PHILIPS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532247"/>
              <a:ext cx="3433293" cy="1455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 tools that can be used as lectures.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065918" y="5557535"/>
            <a:ext cx="2574970" cy="2518181"/>
            <a:chOff x="0" y="0"/>
            <a:chExt cx="3433293" cy="335757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710263"/>
              <a:ext cx="3433293" cy="5276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  <a:r>
                <a:rPr lang="en-US" sz="2400">
                  <a:solidFill>
                    <a:srgbClr val="FFFFFF"/>
                  </a:solidFill>
                  <a:latin typeface="Clear Sans Thin"/>
                </a:rPr>
                <a:t>Museum director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0"/>
              <a:ext cx="3433293" cy="5613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60"/>
                </a:lnSpc>
              </a:pPr>
              <a:r>
                <a:rPr lang="en-US" sz="2800">
                  <a:solidFill>
                    <a:srgbClr val="FFFFFF"/>
                  </a:solidFill>
                  <a:latin typeface="Clear Sans Thin Bold"/>
                </a:rPr>
                <a:t>REIGN GELLER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1409610"/>
              <a:ext cx="3433293" cy="19479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40"/>
                </a:lnSpc>
                <a:spcBef>
                  <a:spcPct val="0"/>
                </a:spcBef>
              </a:pPr>
              <a:r>
                <a:rPr lang="en-US" sz="2100">
                  <a:solidFill>
                    <a:srgbClr val="FFFFFF"/>
                  </a:solidFill>
                  <a:latin typeface="Clear Sans Thin"/>
                </a:rPr>
                <a:t>Presentations are communication tools that can be used as lectures.</a:t>
              </a:r>
            </a:p>
          </p:txBody>
        </p:sp>
      </p:grpSp>
      <p:pic>
        <p:nvPicPr>
          <p:cNvPr name="Picture 21" id="21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10306641">
            <a:off x="6561627" y="8612524"/>
            <a:ext cx="13308515" cy="332712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061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44999"/>
          </a:blip>
          <a:srcRect l="0" t="0" r="0" b="0"/>
          <a:stretch>
            <a:fillRect/>
          </a:stretch>
        </p:blipFill>
        <p:spPr>
          <a:xfrm flipH="false" flipV="false" rot="0">
            <a:off x="-413295" y="-241802"/>
            <a:ext cx="19114591" cy="10770604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2945186" y="1028700"/>
            <a:ext cx="14314114" cy="5715216"/>
            <a:chOff x="0" y="0"/>
            <a:chExt cx="19085485" cy="762028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02" t="0" r="302" b="0"/>
            <a:stretch>
              <a:fillRect/>
            </a:stretch>
          </p:blipFill>
          <p:spPr>
            <a:xfrm>
              <a:off x="0" y="0"/>
              <a:ext cx="6277162" cy="7620288"/>
            </a:xfrm>
            <a:prstGeom prst="rect">
              <a:avLst/>
            </a:prstGeom>
          </p:spPr>
        </p:pic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4"/>
            <a:srcRect l="8812" t="0" r="8812" b="0"/>
            <a:stretch>
              <a:fillRect/>
            </a:stretch>
          </p:blipFill>
          <p:spPr>
            <a:xfrm>
              <a:off x="6404162" y="0"/>
              <a:ext cx="6277162" cy="7620288"/>
            </a:xfrm>
            <a:prstGeom prst="rect">
              <a:avLst/>
            </a:prstGeom>
          </p:spPr>
        </p:pic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/>
            <a:srcRect l="0" t="6651" r="0" b="6651"/>
            <a:stretch>
              <a:fillRect/>
            </a:stretch>
          </p:blipFill>
          <p:spPr>
            <a:xfrm>
              <a:off x="12808324" y="0"/>
              <a:ext cx="6277162" cy="7620288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610033" y="343809"/>
            <a:ext cx="1593559" cy="2049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6799"/>
              </a:lnSpc>
              <a:spcBef>
                <a:spcPct val="0"/>
              </a:spcBef>
            </a:pPr>
            <a:r>
              <a:rPr lang="en-US" sz="11999" spc="-1379">
                <a:solidFill>
                  <a:srgbClr val="FFFFFF"/>
                </a:solidFill>
                <a:latin typeface="Clear Sans Regular Bold"/>
              </a:rPr>
              <a:t>09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-805932" y="7045556"/>
            <a:ext cx="4114800" cy="310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FFFFFF"/>
                </a:solidFill>
                <a:latin typeface="Clear Sans Thin Bold"/>
              </a:rPr>
              <a:t>Architecture Presentation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45186" y="7763964"/>
            <a:ext cx="3963482" cy="971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Michroma"/>
              </a:rPr>
              <a:t>Residential projects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56515" y="7773489"/>
            <a:ext cx="9402785" cy="1249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Clear Sans Thin"/>
              </a:rPr>
              <a:t>It is mostly presented before an audience. It serves a variety of purposes, making presentations powerful tools for convincing and teaching.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DAENIUXYbJk</dc:identifier>
  <dcterms:modified xsi:type="dcterms:W3CDTF">2011-08-01T06:04:30Z</dcterms:modified>
  <cp:revision>1</cp:revision>
  <dc:title> Black and Blue Modern Technology Architecture Presentation</dc:title>
</cp:coreProperties>
</file>